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2" r:id="rId5"/>
    <p:sldId id="284" r:id="rId6"/>
    <p:sldId id="259" r:id="rId7"/>
    <p:sldId id="274" r:id="rId8"/>
    <p:sldId id="261" r:id="rId9"/>
    <p:sldId id="262" r:id="rId10"/>
    <p:sldId id="263" r:id="rId11"/>
    <p:sldId id="264" r:id="rId12"/>
    <p:sldId id="283" r:id="rId13"/>
    <p:sldId id="265" r:id="rId14"/>
    <p:sldId id="258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6" r:id="rId24"/>
    <p:sldId id="277" r:id="rId25"/>
    <p:sldId id="279" r:id="rId26"/>
    <p:sldId id="278" r:id="rId27"/>
    <p:sldId id="2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07" autoAdjust="0"/>
  </p:normalViewPr>
  <p:slideViewPr>
    <p:cSldViewPr snapToGrid="0">
      <p:cViewPr>
        <p:scale>
          <a:sx n="70" d="100"/>
          <a:sy n="70" d="100"/>
        </p:scale>
        <p:origin x="738" y="10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2-48F7-B069-42A5BCF03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77-41F5-BB0D-967B7AAD907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DC-4534-BF48-1807F396D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DC-4534-BF48-1807F396D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977-41F5-BB0D-967B7AAD907B}"/>
              </c:ext>
            </c:extLst>
          </c:dPt>
          <c:dLbls>
            <c:dLbl>
              <c:idx val="0"/>
              <c:layout>
                <c:manualLayout>
                  <c:x val="-0.14521783347637646"/>
                  <c:y val="-0.37613060838273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7-41F5-BB0D-967B7AAD907B}"/>
                </c:ext>
              </c:extLst>
            </c:dLbl>
            <c:dLbl>
              <c:idx val="3"/>
              <c:layout>
                <c:manualLayout>
                  <c:x val="-1.067778187326293E-2"/>
                  <c:y val="-4.0469749003205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77-41F5-BB0D-967B7AAD907B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77-41F5-BB0D-967B7AAD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5/13/2020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5/13/2020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2210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975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8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47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228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1969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71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79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Titre et contenu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07edb66cc_0_1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g707edb66cc_0_1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g707edb66cc_0_1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g707edb66cc_0_1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g707edb66cc_0_1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982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  <p:sldLayoutId id="2147483681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2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svg"/><Relationship Id="rId11" Type="http://schemas.openxmlformats.org/officeDocument/2006/relationships/image" Target="../media/image23.svg"/><Relationship Id="rId5" Type="http://schemas.openxmlformats.org/officeDocument/2006/relationships/image" Target="../media/image47.png"/><Relationship Id="rId10" Type="http://schemas.openxmlformats.org/officeDocument/2006/relationships/image" Target="../media/image22.png"/><Relationship Id="rId4" Type="http://schemas.openxmlformats.org/officeDocument/2006/relationships/image" Target="../media/image27.svg"/><Relationship Id="rId9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12" Type="http://schemas.openxmlformats.org/officeDocument/2006/relationships/hyperlink" Target="http://www.fabrikam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2;p1">
            <a:extLst>
              <a:ext uri="{FF2B5EF4-FFF2-40B4-BE49-F238E27FC236}">
                <a16:creationId xmlns:a16="http://schemas.microsoft.com/office/drawing/2014/main" id="{42BE2B6E-F5D8-4B2B-8549-54667FAF25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016" r="9934"/>
          <a:stretch/>
        </p:blipFill>
        <p:spPr>
          <a:xfrm>
            <a:off x="0" y="0"/>
            <a:ext cx="122015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195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8319140" y="2627835"/>
            <a:ext cx="348798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SMART Power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25846" y="2377000"/>
            <a:ext cx="3571782" cy="2387600"/>
          </a:xfrm>
        </p:spPr>
        <p:txBody>
          <a:bodyPr/>
          <a:lstStyle/>
          <a:p>
            <a:r>
              <a:rPr lang="en-US" sz="3200" dirty="0"/>
              <a:t>Forecasting</a:t>
            </a:r>
            <a:r>
              <a:rPr lang="en-US" sz="2800" dirty="0"/>
              <a:t> Regional Electrical Demand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3534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425846" y="4962525"/>
            <a:ext cx="3571782" cy="1219200"/>
          </a:xfrm>
        </p:spPr>
        <p:txBody>
          <a:bodyPr/>
          <a:lstStyle/>
          <a:p>
            <a:r>
              <a:rPr lang="en-US" dirty="0"/>
              <a:t>Key Solution to Grid Modernization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73E4-F5B8-41C9-BC20-6329036B5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BD2CC2-A27F-456D-8D6B-3CFE314DB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D1D98-5389-456F-97BB-E9A6B2DE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E2A3AC-B89F-458B-A103-9681AD90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64942-0718-48BF-9A1F-9EC35051A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94E1CA-0600-4970-93CD-9FB5EC22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0DC6FE-D11C-4C20-A51D-98443F5F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611" y="1886520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03D2ED-1358-4F55-BCB3-94A5C18E1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000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ecturer" title="Placeholder Icon">
            <a:extLst>
              <a:ext uri="{FF2B5EF4-FFF2-40B4-BE49-F238E27FC236}">
                <a16:creationId xmlns:a16="http://schemas.microsoft.com/office/drawing/2014/main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811" y="1886520"/>
            <a:ext cx="514800" cy="514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$3B</a:t>
            </a:r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:a16="http://schemas.microsoft.com/office/drawing/2014/main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3BE848-3222-4622-8610-FFB9FFFD4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0DD0E3-EB68-45D2-ADD8-FC591BDF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4738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$2B</a:t>
            </a:r>
          </a:p>
        </p:txBody>
      </p:sp>
      <p:sp>
        <p:nvSpPr>
          <p:cNvPr id="3" name="Text Placeholder 2" title="Opportunity Graph Circles">
            <a:extLst>
              <a:ext uri="{FF2B5EF4-FFF2-40B4-BE49-F238E27FC236}">
                <a16:creationId xmlns:a16="http://schemas.microsoft.com/office/drawing/2014/main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D00D-52E6-45D5-93DA-8687991C2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A467A7-E8DF-44D7-89E4-14F064592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625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$1B</a:t>
            </a:r>
          </a:p>
        </p:txBody>
      </p:sp>
      <p:sp>
        <p:nvSpPr>
          <p:cNvPr id="4" name="Text Placeholder 3" title="Opportunity Graph Circles">
            <a:extLst>
              <a:ext uri="{FF2B5EF4-FFF2-40B4-BE49-F238E27FC236}">
                <a16:creationId xmlns:a16="http://schemas.microsoft.com/office/drawing/2014/main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8409DB-08AB-499E-AEE2-60288B07C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22AD60-9BCB-4E41-B8CA-75592FB00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8600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point goes here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Main point goes here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5B2B-CD05-4C12-A1EF-05C3A00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C2455-AB2E-4A48-B323-BDD57D35F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F58EB-0810-4EE3-921D-E5BC5DB67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BC54E6-3999-4CE4-8EA6-B2F875F78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23127B-5A4D-4657-9943-537B681F2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pic>
        <p:nvPicPr>
          <p:cNvPr id="42" name="Picture 41" title="Placeholder Logo">
            <a:extLst>
              <a:ext uri="{FF2B5EF4-FFF2-40B4-BE49-F238E27FC236}">
                <a16:creationId xmlns:a16="http://schemas.microsoft.com/office/drawing/2014/main" id="{D18B45C9-9C29-4D89-B4B9-120A9ECD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43" name="Picture 42" title="Placeholder Logo">
            <a:extLst>
              <a:ext uri="{FF2B5EF4-FFF2-40B4-BE49-F238E27FC236}">
                <a16:creationId xmlns:a16="http://schemas.microsoft.com/office/drawing/2014/main" id="{A0A0B4E3-1DEE-4D5C-83E8-9C0E33DE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44" name="Picture 43" title="Placeholder Logo">
            <a:extLst>
              <a:ext uri="{FF2B5EF4-FFF2-40B4-BE49-F238E27FC236}">
                <a16:creationId xmlns:a16="http://schemas.microsoft.com/office/drawing/2014/main" id="{26AD74B4-F5E5-4C7F-B3B8-B689DC86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45" name="Picture 44" title="Placeholder Logo">
            <a:extLst>
              <a:ext uri="{FF2B5EF4-FFF2-40B4-BE49-F238E27FC236}">
                <a16:creationId xmlns:a16="http://schemas.microsoft.com/office/drawing/2014/main" id="{CA30912F-FBCD-4E6B-A7A5-B5B35480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46" name="Picture 45" title="Placeholder Logo">
            <a:extLst>
              <a:ext uri="{FF2B5EF4-FFF2-40B4-BE49-F238E27FC236}">
                <a16:creationId xmlns:a16="http://schemas.microsoft.com/office/drawing/2014/main" id="{D17184DE-29A1-4857-8922-8D77830C0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grpSp>
        <p:nvGrpSpPr>
          <p:cNvPr id="8" name="Group 7" title="Placeholder Logo">
            <a:extLst>
              <a:ext uri="{FF2B5EF4-FFF2-40B4-BE49-F238E27FC236}">
                <a16:creationId xmlns:a16="http://schemas.microsoft.com/office/drawing/2014/main" id="{94882B89-A9DE-4B01-BA11-418159BD5713}"/>
              </a:ext>
            </a:extLst>
          </p:cNvPr>
          <p:cNvGrpSpPr/>
          <p:nvPr/>
        </p:nvGrpSpPr>
        <p:grpSpPr>
          <a:xfrm>
            <a:off x="8496557" y="2356052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93F60B0-6C6B-43A8-896B-88989F2D8E27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33A7EE4-6A03-487B-83A4-31794D1C2623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E9D877-72F4-48B2-A755-5AB2A07A0AFF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89AA1D-88B4-444B-90E5-5AD55D3E4B7B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6405CA-959F-4FFB-B47B-81F207975076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D83BE8-9DDA-47A6-BFB7-C337C9D8267C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EB93A1-2BC7-45DA-ABB0-9EC686F96169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43B018-2B7A-44B0-BBE3-B288D709AF5E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27AD6-29D0-4D60-8CE8-6374042D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2F48-EA63-4C31-A2BD-E57B892A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5CC9A-FB9D-4DEE-81D3-2936E76313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384FA6-319C-4977-ABA7-91C14C55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39997"/>
              </p:ext>
            </p:extLst>
          </p:nvPr>
        </p:nvGraphicFramePr>
        <p:xfrm>
          <a:off x="431800" y="1728000"/>
          <a:ext cx="6680200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EC16EABA-F867-4245-93C8-8473E3DAA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428564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023F7-426F-4F4B-8ACB-12F9B5FBE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2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BE1F329-A8D2-4C03-9053-8D69618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76920" y="2190750"/>
            <a:ext cx="1793875" cy="5619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28649" y="2505005"/>
            <a:ext cx="1690417" cy="22467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985F57-4828-4F43-9FE0-15EF491E8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25892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C361AC5-6734-49E5-8506-3F22C2DF6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23638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20YY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DC3788-4E8E-4F3D-BD1E-8EFA13B0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39683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B858692-F88E-43A4-8B27-E23B8AC17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71421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412F69-2D59-4EA2-9BA0-74B513D9F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79422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D09076-D1F6-4F08-8939-1F1577E5A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712" y="3799174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99072"/>
              </p:ext>
            </p:extLst>
          </p:nvPr>
        </p:nvGraphicFramePr>
        <p:xfrm>
          <a:off x="431800" y="1124680"/>
          <a:ext cx="11340000" cy="4980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7,593,750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-1,968,750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-4,800,000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28,sx080,000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:a16="http://schemas.microsoft.com/office/drawing/2014/main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BC67F4-4E33-4709-9D60-593B322A8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4854" y="333259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4854" y="3904988"/>
            <a:ext cx="2124000" cy="180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2" name="Picture Placeholder 91" descr="Portrait of a woman with a phone in her hand">
            <a:extLst>
              <a:ext uri="{FF2B5EF4-FFF2-40B4-BE49-F238E27FC236}">
                <a16:creationId xmlns:a16="http://schemas.microsoft.com/office/drawing/2014/main" id="{921A3CFA-B715-446B-83FD-D5AA8586EB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028" y="2319681"/>
            <a:ext cx="1352367" cy="1352367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11083" y="2485913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Mira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Karlsson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57D445D-9983-4AAC-8E68-88EA351C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11084" y="333259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4" name="Picture Placeholder 93" descr="Portrait of a woman looking relaxed">
            <a:extLst>
              <a:ext uri="{FF2B5EF4-FFF2-40B4-BE49-F238E27FC236}">
                <a16:creationId xmlns:a16="http://schemas.microsoft.com/office/drawing/2014/main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825" y="2319681"/>
            <a:ext cx="1352367" cy="1352367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BCA98FD-268D-47AA-8871-119024D9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7313" y="333259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CTO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0" y="7318"/>
            <a:ext cx="12192000" cy="1325563"/>
          </a:xfrm>
          <a:prstGeom prst="rect">
            <a:avLst/>
          </a:prstGeom>
          <a:gradFill flip="none" rotWithShape="1">
            <a:gsLst>
              <a:gs pos="0">
                <a:srgbClr val="3FA9EF">
                  <a:shade val="30000"/>
                  <a:satMod val="115000"/>
                </a:srgbClr>
              </a:gs>
              <a:gs pos="50000">
                <a:srgbClr val="3FA9EF">
                  <a:shade val="67500"/>
                  <a:satMod val="115000"/>
                </a:srgbClr>
              </a:gs>
              <a:gs pos="100000">
                <a:srgbClr val="3FA9E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</a:pPr>
            <a:r>
              <a:rPr lang="en-CA" sz="4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SMART Power Team</a:t>
            </a:r>
            <a:endParaRPr sz="4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7;p8">
            <a:extLst>
              <a:ext uri="{FF2B5EF4-FFF2-40B4-BE49-F238E27FC236}">
                <a16:creationId xmlns:a16="http://schemas.microsoft.com/office/drawing/2014/main" id="{7B624EA0-89B6-1B4C-8BA2-8792A99243D0}"/>
              </a:ext>
            </a:extLst>
          </p:cNvPr>
          <p:cNvSpPr txBox="1"/>
          <p:nvPr/>
        </p:nvSpPr>
        <p:spPr>
          <a:xfrm>
            <a:off x="5061489" y="4621639"/>
            <a:ext cx="1854216" cy="141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Dheeraj</a:t>
            </a: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dirty="0" err="1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Ghangas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Honour’s Bachelor of Business Administration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27;p8">
            <a:extLst>
              <a:ext uri="{FF2B5EF4-FFF2-40B4-BE49-F238E27FC236}">
                <a16:creationId xmlns:a16="http://schemas.microsoft.com/office/drawing/2014/main" id="{21EF9E2B-C7FD-974C-A698-3CF955799D0F}"/>
              </a:ext>
            </a:extLst>
          </p:cNvPr>
          <p:cNvSpPr txBox="1"/>
          <p:nvPr/>
        </p:nvSpPr>
        <p:spPr>
          <a:xfrm>
            <a:off x="961575" y="4621639"/>
            <a:ext cx="17631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Dunn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Bachelor’s of Electrical Engineering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27;p8">
            <a:extLst>
              <a:ext uri="{FF2B5EF4-FFF2-40B4-BE49-F238E27FC236}">
                <a16:creationId xmlns:a16="http://schemas.microsoft.com/office/drawing/2014/main" id="{A2C14337-046F-CA4C-92AE-6077729CBC36}"/>
              </a:ext>
            </a:extLst>
          </p:cNvPr>
          <p:cNvSpPr txBox="1"/>
          <p:nvPr/>
        </p:nvSpPr>
        <p:spPr>
          <a:xfrm>
            <a:off x="9161403" y="4566258"/>
            <a:ext cx="17631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Nathen</a:t>
            </a:r>
            <a:endParaRPr lang="en-CA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Gay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lang="en-CA" sz="1200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lang="en-CA"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rgbClr val="656E77"/>
              </a:buClr>
              <a:buSzPts val="1200"/>
            </a:pPr>
            <a:r>
              <a:rPr lang="en-CA" sz="1200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  <a:t>Honour’s Bachelor of Technology – Software Development</a:t>
            </a:r>
            <a:br>
              <a:rPr lang="en-CA" sz="1200" b="0" i="0" u="none" strike="noStrike" cap="none" dirty="0">
                <a:solidFill>
                  <a:srgbClr val="656E7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 b="0" i="0" u="none" strike="noStrike" cap="none" dirty="0">
              <a:solidFill>
                <a:srgbClr val="656E7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06447-F939-4B62-8E85-AC3167BFC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r="1473" b="1471"/>
          <a:stretch/>
        </p:blipFill>
        <p:spPr>
          <a:xfrm>
            <a:off x="9215794" y="2722085"/>
            <a:ext cx="1763099" cy="16480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87D34A-491D-485F-B676-68BEB1983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61" y="2557968"/>
            <a:ext cx="1617927" cy="18121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40F49E9-2BE8-419F-BA65-A9A91D463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177" y="2557968"/>
            <a:ext cx="1963528" cy="18324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Google Shape;124;p8">
            <a:extLst>
              <a:ext uri="{FF2B5EF4-FFF2-40B4-BE49-F238E27FC236}">
                <a16:creationId xmlns:a16="http://schemas.microsoft.com/office/drawing/2014/main" id="{D2C5CE5F-ABC8-456E-87E3-A49836C602C0}"/>
              </a:ext>
            </a:extLst>
          </p:cNvPr>
          <p:cNvSpPr txBox="1">
            <a:spLocks/>
          </p:cNvSpPr>
          <p:nvPr/>
        </p:nvSpPr>
        <p:spPr>
          <a:xfrm>
            <a:off x="15920" y="6034626"/>
            <a:ext cx="12192000" cy="8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kern="1200" cap="none" spc="-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>
              <a:buClr>
                <a:schemeClr val="lt1"/>
              </a:buClr>
              <a:buFont typeface="Helvetica Neue"/>
              <a:buNone/>
            </a:pPr>
            <a:endParaRPr lang="en-CA" sz="4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05031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09A8-D7EE-4527-9928-C4753E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4" name="Group 3" title="Fund Category (Grouped)">
            <a:extLst>
              <a:ext uri="{FF2B5EF4-FFF2-40B4-BE49-F238E27FC236}">
                <a16:creationId xmlns:a16="http://schemas.microsoft.com/office/drawing/2014/main" id="{EB374690-D7EC-4B7B-B520-C6B6494CDC89}"/>
              </a:ext>
            </a:extLst>
          </p:cNvPr>
          <p:cNvGrpSpPr/>
          <p:nvPr/>
        </p:nvGrpSpPr>
        <p:grpSpPr>
          <a:xfrm>
            <a:off x="635303" y="993330"/>
            <a:ext cx="2718236" cy="1634164"/>
            <a:chOff x="635303" y="993330"/>
            <a:chExt cx="2718236" cy="1634164"/>
          </a:xfrm>
        </p:grpSpPr>
        <p:pic>
          <p:nvPicPr>
            <p:cNvPr id="8" name="Graphic 7" descr="Network" title="Placeholder Icon">
              <a:extLst>
                <a:ext uri="{FF2B5EF4-FFF2-40B4-BE49-F238E27FC236}">
                  <a16:creationId xmlns:a16="http://schemas.microsoft.com/office/drawing/2014/main" id="{D63A7C78-623A-4758-B41F-76E2554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id="{CF4F0854-D5FB-4746-AF03-270EFD9831A3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id="{2F35E594-1F1D-4193-9ED6-DD60AE465EB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14AED6-9124-430C-9111-F568BD827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id="{C349E2FC-8E98-4B50-9315-101FE794E82B}"/>
              </a:ext>
            </a:extLst>
          </p:cNvPr>
          <p:cNvGrpSpPr/>
          <p:nvPr/>
        </p:nvGrpSpPr>
        <p:grpSpPr>
          <a:xfrm>
            <a:off x="635303" y="2759296"/>
            <a:ext cx="2718236" cy="1669940"/>
            <a:chOff x="635303" y="2759296"/>
            <a:chExt cx="2718236" cy="1669940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:a16="http://schemas.microsoft.com/office/drawing/2014/main" id="{31AFEB72-92B5-4F87-9FD9-721986F9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id="{813391F3-ECEE-401E-843A-24FFB191AC1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8" name="Text Placeholder 80">
              <a:extLst>
                <a:ext uri="{FF2B5EF4-FFF2-40B4-BE49-F238E27FC236}">
                  <a16:creationId xmlns:a16="http://schemas.microsoft.com/office/drawing/2014/main" id="{06B2E7F2-554C-4D23-ADD8-CBF986299300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71258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043C23-F65D-4CFD-8A97-CDF736E6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 title="Fund Category (Grouped)">
            <a:extLst>
              <a:ext uri="{FF2B5EF4-FFF2-40B4-BE49-F238E27FC236}">
                <a16:creationId xmlns:a16="http://schemas.microsoft.com/office/drawing/2014/main" id="{9B34B456-43A3-4445-A4C1-4D4F01EC9CF5}"/>
              </a:ext>
            </a:extLst>
          </p:cNvPr>
          <p:cNvGrpSpPr/>
          <p:nvPr/>
        </p:nvGrpSpPr>
        <p:grpSpPr>
          <a:xfrm>
            <a:off x="635303" y="4741011"/>
            <a:ext cx="2718236" cy="1570805"/>
            <a:chOff x="635303" y="4741011"/>
            <a:chExt cx="2718236" cy="1570805"/>
          </a:xfrm>
        </p:grpSpPr>
        <p:pic>
          <p:nvPicPr>
            <p:cNvPr id="11" name="Graphic 10" descr="Satellite" title="Placeholder Icon">
              <a:extLst>
                <a:ext uri="{FF2B5EF4-FFF2-40B4-BE49-F238E27FC236}">
                  <a16:creationId xmlns:a16="http://schemas.microsoft.com/office/drawing/2014/main" id="{20F0FEB9-5B14-4BCD-9156-D9770102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:a16="http://schemas.microsoft.com/office/drawing/2014/main" id="{45EDF17B-0AD3-4441-827B-8CF7F74091C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:a16="http://schemas.microsoft.com/office/drawing/2014/main" id="{616A2C6A-5A66-4F58-AD4E-A0966B42EA7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6AB14F-6F0F-4961-9780-C27577754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 title="Funding Chart">
            <a:extLst>
              <a:ext uri="{FF2B5EF4-FFF2-40B4-BE49-F238E27FC236}">
                <a16:creationId xmlns:a16="http://schemas.microsoft.com/office/drawing/2014/main" id="{26288BC2-6AF8-4570-8104-88EB29611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30081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:a16="http://schemas.microsoft.com/office/drawing/2014/main" id="{BEE51485-7E57-4908-B226-0C064509958A}"/>
              </a:ext>
            </a:extLst>
          </p:cNvPr>
          <p:cNvGrpSpPr/>
          <p:nvPr/>
        </p:nvGrpSpPr>
        <p:grpSpPr>
          <a:xfrm>
            <a:off x="8641020" y="2258575"/>
            <a:ext cx="2738180" cy="1962347"/>
            <a:chOff x="8641020" y="2258575"/>
            <a:chExt cx="2738180" cy="1962347"/>
          </a:xfrm>
        </p:grpSpPr>
        <p:pic>
          <p:nvPicPr>
            <p:cNvPr id="5" name="Graphic 4" descr="Bullseye" title="Placeholder Icon">
              <a:extLst>
                <a:ext uri="{FF2B5EF4-FFF2-40B4-BE49-F238E27FC236}">
                  <a16:creationId xmlns:a16="http://schemas.microsoft.com/office/drawing/2014/main" id="{2B4C10D3-CF67-49EE-9CF7-C02AD1A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13" name="Text Placeholder 80">
              <a:extLst>
                <a:ext uri="{FF2B5EF4-FFF2-40B4-BE49-F238E27FC236}">
                  <a16:creationId xmlns:a16="http://schemas.microsoft.com/office/drawing/2014/main" id="{5CF6044D-8B26-406B-A0D0-BC338A7070B9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9" name="Text Placeholder 80">
              <a:extLst>
                <a:ext uri="{FF2B5EF4-FFF2-40B4-BE49-F238E27FC236}">
                  <a16:creationId xmlns:a16="http://schemas.microsoft.com/office/drawing/2014/main" id="{82546A28-16D0-4697-A7B9-B14A282E146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B23745-96A6-4255-A589-A91C187EC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843E1-EAFF-4B3D-852C-31228C5AB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3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975452"/>
            <a:ext cx="4416225" cy="3103886"/>
          </a:xfrm>
        </p:spPr>
        <p:txBody>
          <a:bodyPr anchor="b"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8" name="Picture Placeholder 7" descr="Photo of a young team in a library">
            <a:extLst>
              <a:ext uri="{FF2B5EF4-FFF2-40B4-BE49-F238E27FC236}">
                <a16:creationId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Testimonial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:a16="http://schemas.microsoft.com/office/drawing/2014/main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was a pleasure working with this team.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2651CFC8-4C75-4552-B304-9F0895B0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D9ABDA-7D25-45FF-9839-7F7886D95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Mirjam Nilsson, Head of Marketing</a:t>
            </a:r>
          </a:p>
        </p:txBody>
      </p:sp>
      <p:sp>
        <p:nvSpPr>
          <p:cNvPr id="38" name="Text Placeholder 26" title="Testimonial Shadow">
            <a:extLst>
              <a:ext uri="{FF2B5EF4-FFF2-40B4-BE49-F238E27FC236}">
                <a16:creationId xmlns:a16="http://schemas.microsoft.com/office/drawing/2014/main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C60CF3E-F7CF-4588-94B7-06B17195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No-one was ever late for a meeting, not even once!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24EE17F-6BE6-435B-8402-7E942E31D9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Alexander Martensson, Head of Client Service</a:t>
            </a:r>
          </a:p>
        </p:txBody>
      </p:sp>
      <p:sp>
        <p:nvSpPr>
          <p:cNvPr id="40" name="Text Placeholder 26" title="Testimonial Shadow">
            <a:extLst>
              <a:ext uri="{FF2B5EF4-FFF2-40B4-BE49-F238E27FC236}">
                <a16:creationId xmlns:a16="http://schemas.microsoft.com/office/drawing/2014/main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 Placeholder 28" title="Testimonial Text">
            <a:extLst>
              <a:ext uri="{FF2B5EF4-FFF2-40B4-BE49-F238E27FC236}">
                <a16:creationId xmlns:a16="http://schemas.microsoft.com/office/drawing/2014/main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worked seamlessly!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5E8079C-614A-4548-BFAF-AC4A1BC8C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68094">
            <a:off x="8655090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:a16="http://schemas.microsoft.com/office/drawing/2014/main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:a16="http://schemas.microsoft.com/office/drawing/2014/main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:a16="http://schemas.microsoft.com/office/drawing/2014/main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D004CC-05F4-4982-AE6B-C6E5D8E1CF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Ian Hansson, Head of Technical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Jens Martensson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jens@email.com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http://www.fabrikam.com/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657476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Collaboratively administrate empowered markets </a:t>
            </a:r>
          </a:p>
          <a:p>
            <a:pPr marL="0" indent="0">
              <a:buNone/>
            </a:pPr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About Us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17" name="Picture Placeholder 16" descr="Laptop half open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735138"/>
            <a:ext cx="1979613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39" name="Picture Placeholder 38" descr="Woman looking puzzled while looking at a screen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1850" y="1735138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User Frustration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1735138"/>
            <a:ext cx="1979613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Mobile Finance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Chip Pricing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Scarce Analytics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man sitting at his desk with a book in his hand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764931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Authorize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1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Monetize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764931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wrist with a smart watch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38858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Product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:a16="http://schemas.microsoft.com/office/drawing/2014/main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1177" y="1408536"/>
            <a:ext cx="514800" cy="514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:a16="http://schemas.microsoft.com/office/drawing/2014/main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5277" y="1408536"/>
            <a:ext cx="514800" cy="514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to Market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1177" y="4059152"/>
            <a:ext cx="514800" cy="514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EE8591-D916-4064-8CD3-2AD3F759B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2DD94-78B8-4911-A32B-3B174E29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:a16="http://schemas.microsoft.com/office/drawing/2014/main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2853" y="4059152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</p:txBody>
      </p:sp>
      <p:pic>
        <p:nvPicPr>
          <p:cNvPr id="32" name="Picture Placeholder 31" descr="Desktop screenshot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" r="160"/>
          <a:stretch>
            <a:fillRect/>
          </a:stretch>
        </p:blipFill>
        <p:spPr>
          <a:xfrm>
            <a:off x="5217319" y="1450975"/>
            <a:ext cx="6974680" cy="393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1124</Words>
  <Application>Microsoft Office PowerPoint</Application>
  <PresentationFormat>Widescreen</PresentationFormat>
  <Paragraphs>336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Calibri</vt:lpstr>
      <vt:lpstr>Helvetica Neue</vt:lpstr>
      <vt:lpstr>Roboto</vt:lpstr>
      <vt:lpstr>Tahoma</vt:lpstr>
      <vt:lpstr>Times New Roman</vt:lpstr>
      <vt:lpstr>Office Theme</vt:lpstr>
      <vt:lpstr>Forecasting Regional Electrical Demand</vt:lpstr>
      <vt:lpstr>SMART Power Team</vt:lpstr>
      <vt:lpstr>About Us</vt:lpstr>
      <vt:lpstr>The Problem</vt:lpstr>
      <vt:lpstr>Solution</vt:lpstr>
      <vt:lpstr>Product</vt:lpstr>
      <vt:lpstr>Digital Product</vt:lpstr>
      <vt:lpstr>Section Divider</vt:lpstr>
      <vt:lpstr>Section Divider 2</vt:lpstr>
      <vt:lpstr>Business Model</vt:lpstr>
      <vt:lpstr>Market Opportunity Option 1</vt:lpstr>
      <vt:lpstr>Market Opportunity Option 2</vt:lpstr>
      <vt:lpstr>Competition Option 1</vt:lpstr>
      <vt:lpstr>Competition Option 2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Testimonial</vt:lpstr>
      <vt:lpstr>Thank You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2020-05-13T12:59:19Z</dcterms:created>
  <dcterms:modified xsi:type="dcterms:W3CDTF">2020-05-14T13:32:53Z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